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76" r:id="rId2"/>
    <p:sldMasterId id="2147484096" r:id="rId3"/>
  </p:sldMasterIdLst>
  <p:notesMasterIdLst>
    <p:notesMasterId r:id="rId23"/>
  </p:notesMasterIdLst>
  <p:handoutMasterIdLst>
    <p:handoutMasterId r:id="rId24"/>
  </p:handoutMasterIdLst>
  <p:sldIdLst>
    <p:sldId id="282" r:id="rId4"/>
    <p:sldId id="295" r:id="rId5"/>
    <p:sldId id="294" r:id="rId6"/>
    <p:sldId id="263" r:id="rId7"/>
    <p:sldId id="278" r:id="rId8"/>
    <p:sldId id="279" r:id="rId9"/>
    <p:sldId id="280" r:id="rId10"/>
    <p:sldId id="293" r:id="rId11"/>
    <p:sldId id="259" r:id="rId12"/>
    <p:sldId id="273" r:id="rId13"/>
    <p:sldId id="258" r:id="rId14"/>
    <p:sldId id="260" r:id="rId15"/>
    <p:sldId id="261" r:id="rId16"/>
    <p:sldId id="262" r:id="rId17"/>
    <p:sldId id="274" r:id="rId18"/>
    <p:sldId id="267" r:id="rId19"/>
    <p:sldId id="287" r:id="rId20"/>
    <p:sldId id="268" r:id="rId21"/>
    <p:sldId id="269" r:id="rId22"/>
  </p:sldIdLst>
  <p:sldSz cx="9144000" cy="6858000" type="screen4x3"/>
  <p:notesSz cx="9144000" cy="6858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CC"/>
    <a:srgbClr val="00CC00"/>
    <a:srgbClr val="FCDE04"/>
    <a:srgbClr val="009900"/>
    <a:srgbClr val="2A2EC4"/>
    <a:srgbClr val="0000FF"/>
    <a:srgbClr val="CC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94706" autoAdjust="0"/>
  </p:normalViewPr>
  <p:slideViewPr>
    <p:cSldViewPr>
      <p:cViewPr varScale="1">
        <p:scale>
          <a:sx n="103" d="100"/>
          <a:sy n="103" d="100"/>
        </p:scale>
        <p:origin x="24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num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l">
                <a:rot lat="0" lon="0" rev="900000"/>
              </a:lightRig>
            </a:scene3d>
            <a:sp3d prstMaterial="powder">
              <a:bevelT w="25400" h="381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Sheet1!$B$2:$B$15</c:f>
              <c:strCache>
                <c:ptCount val="14"/>
                <c:pt idx="0">
                  <c:v>Bangladesh </c:v>
                </c:pt>
                <c:pt idx="1">
                  <c:v>Ethiopia </c:v>
                </c:pt>
                <c:pt idx="2">
                  <c:v>Fiji</c:v>
                </c:pt>
                <c:pt idx="3">
                  <c:v>Indonesia</c:v>
                </c:pt>
                <c:pt idx="4">
                  <c:v>Laos</c:v>
                </c:pt>
                <c:pt idx="5">
                  <c:v>Malaysia</c:v>
                </c:pt>
                <c:pt idx="6">
                  <c:v>Mongolia</c:v>
                </c:pt>
                <c:pt idx="7">
                  <c:v>Morocco</c:v>
                </c:pt>
                <c:pt idx="8">
                  <c:v>Myanmar</c:v>
                </c:pt>
                <c:pt idx="9">
                  <c:v>Philippines</c:v>
                </c:pt>
                <c:pt idx="10">
                  <c:v>Solomon Islands</c:v>
                </c:pt>
                <c:pt idx="11">
                  <c:v>Sri Lanka</c:v>
                </c:pt>
                <c:pt idx="12">
                  <c:v>Thailand</c:v>
                </c:pt>
                <c:pt idx="13">
                  <c:v>Vietnam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3</c:v>
                </c:pt>
                <c:pt idx="5">
                  <c:v>33</c:v>
                </c:pt>
                <c:pt idx="6">
                  <c:v>4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3</c:v>
                </c:pt>
                <c:pt idx="13">
                  <c:v>5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-1886622576"/>
        <c:axId val="-1886613328"/>
      </c:barChart>
      <c:catAx>
        <c:axId val="-1886622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1886613328"/>
        <c:crosses val="autoZero"/>
        <c:auto val="1"/>
        <c:lblAlgn val="ctr"/>
        <c:lblOffset val="100"/>
        <c:noMultiLvlLbl val="0"/>
      </c:catAx>
      <c:valAx>
        <c:axId val="-1886613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188662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8E9F849-1740-4A78-B1E6-17DC3863C64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17878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9088" y="515938"/>
            <a:ext cx="3425825" cy="25685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FEA4796-8554-4393-939A-206CFC1FA88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740577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0296ECF-4974-48D5-B112-460CC0713FF5}" type="slidenum">
              <a:rPr lang="en-US" altLang="ja-JP"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09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8894793-CB69-422B-9BC7-7F3D231BA4ED}" type="slidenum">
              <a:rPr lang="en-US" altLang="ja-JP"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924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65877B1-A155-469F-B1CC-CE2B29E08C39}" type="slidenum">
              <a:rPr lang="en-US" altLang="ja-JP"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768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mtClean="0">
              <a:latin typeface="Arial" panose="020B0604020202020204" pitchFamily="34" charset="0"/>
            </a:endParaRPr>
          </a:p>
        </p:txBody>
      </p:sp>
      <p:sp>
        <p:nvSpPr>
          <p:cNvPr id="5120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A3E6141-C7F5-4199-B28C-D39E6503596C}" type="slidenum">
              <a:rPr lang="ja-JP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17</a:t>
            </a:fld>
            <a:endParaRPr lang="ja-JP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697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D2A529D-C0BF-473B-80E9-7EBA8BA61C62}" type="slidenum">
              <a:rPr lang="en-US" altLang="ja-JP"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69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350EEEE-5EED-4A6B-92AA-59B9CEE019A0}" type="slidenum">
              <a:rPr lang="en-US" altLang="ja-JP"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71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mtClean="0">
              <a:latin typeface="Arial" panose="020B0604020202020204" pitchFamily="34" charset="0"/>
            </a:endParaRPr>
          </a:p>
        </p:txBody>
      </p:sp>
      <p:sp>
        <p:nvSpPr>
          <p:cNvPr id="25604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8329950-C567-4638-90A7-57F50F467A14}" type="slidenum">
              <a:rPr lang="en-US" altLang="ja-JP">
                <a:solidFill>
                  <a:srgbClr val="000000"/>
                </a:solidFill>
                <a:latin typeface="Arial" panose="020B0604020202020204" pitchFamily="34" charset="0"/>
              </a:rPr>
              <a:pPr/>
              <a:t>2</a:t>
            </a:fld>
            <a:endParaRPr lang="en-US" altLang="ja-JP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36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mtClean="0">
              <a:latin typeface="Arial" panose="020B0604020202020204" pitchFamily="34" charset="0"/>
            </a:endParaRPr>
          </a:p>
        </p:txBody>
      </p:sp>
      <p:sp>
        <p:nvSpPr>
          <p:cNvPr id="27652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3DB64FB-36D0-4799-A94C-FFEBEAC5B7D1}" type="slidenum">
              <a:rPr lang="en-US" altLang="ja-JP">
                <a:solidFill>
                  <a:srgbClr val="000000"/>
                </a:solidFill>
                <a:latin typeface="Arial" panose="020B0604020202020204" pitchFamily="34" charset="0"/>
              </a:rPr>
              <a:pPr/>
              <a:t>3</a:t>
            </a:fld>
            <a:endParaRPr lang="en-US" altLang="ja-JP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9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5F80906-AA04-4AD4-B231-0125E201622E}" type="slidenum">
              <a:rPr lang="en-US" altLang="ja-JP"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6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F79004FD-77F9-4862-ADA8-82EDB0824345}" type="slidenum">
              <a:rPr lang="en-US" altLang="ja-JP"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9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A527A11-4100-4019-9C0F-69A8B375C2FD}" type="slidenum">
              <a:rPr lang="en-US" altLang="ja-JP"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5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8490A589-0860-4777-82B7-274DD31F5D6C}" type="slidenum">
              <a:rPr lang="en-US" altLang="ja-JP"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9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13D635B-C18C-47A5-AE34-160EE0C94334}" type="slidenum">
              <a:rPr lang="en-US" altLang="ja-JP"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92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520E2DA-89D7-4564-BA17-1887940262EB}" type="slidenum">
              <a:rPr lang="en-US" altLang="ja-JP"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4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w 1588"/>
              <a:gd name="T1" fmla="*/ 0 h 1912"/>
              <a:gd name="T2" fmla="*/ 0 w 1588"/>
              <a:gd name="T3" fmla="*/ 2147483646 h 1912"/>
              <a:gd name="T4" fmla="*/ 0 w 1588"/>
              <a:gd name="T5" fmla="*/ 2147483646 h 1912"/>
              <a:gd name="T6" fmla="*/ 0 w 1588"/>
              <a:gd name="T7" fmla="*/ 2147483646 h 1912"/>
              <a:gd name="T8" fmla="*/ 0 w 1588"/>
              <a:gd name="T9" fmla="*/ 2147483646 h 1912"/>
              <a:gd name="T10" fmla="*/ 0 w 1588"/>
              <a:gd name="T11" fmla="*/ 2147483646 h 1912"/>
              <a:gd name="T12" fmla="*/ 0 w 1588"/>
              <a:gd name="T13" fmla="*/ 0 h 1912"/>
              <a:gd name="T14" fmla="*/ 0 w 1588"/>
              <a:gd name="T15" fmla="*/ 0 h 1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88" h="1912">
                <a:moveTo>
                  <a:pt x="0" y="0"/>
                </a:move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A3A432-788F-4AA5-A531-E5356E8162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00217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B55E4-FECA-47FD-B1F7-3A5B9F186AB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2227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92100"/>
            <a:ext cx="2057400" cy="57277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92100"/>
            <a:ext cx="6019800" cy="57277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BEC30-963C-48E0-B797-B22B458E59D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1555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タイトルと 4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sz="quarter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4038600" cy="19812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038600" cy="19812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3"/>
          </p:nvPr>
        </p:nvSpPr>
        <p:spPr>
          <a:xfrm>
            <a:off x="457200" y="4038600"/>
            <a:ext cx="4038600" cy="19812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8200" y="4038600"/>
            <a:ext cx="4038600" cy="198120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AE98D-0B91-48F7-A89C-3ED248DB47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18007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3DBB93E4-84B3-4BE6-B367-256EEA02E8F1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28C95B7-810B-4A00-9DFE-7B5A74E8431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68309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89D12186-886E-4BAC-B9C0-803CD133C709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E0E18239-1AD5-425F-8586-88B144E0EF9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90494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68A2FA77-C539-4269-9922-700FE327BA43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A92BC54-06EC-404E-9186-DA974E235BE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57732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527EE2BF-58E9-45C5-8935-A765EA765AD3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475ECB3-3DE5-4A0D-868E-37F1F001C9B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27359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530CEA77-2F2B-46CA-9105-B63AED15F152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E3A78F4-FBAE-47A8-9AA6-459DDACA63F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97016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EBFD2559-ADE1-4E1D-8F7B-F33DA856F911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0953D11A-06B8-4C4F-B254-11BB5C4EAF6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99960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1C5ACFF1-A0EC-402C-9283-80FB4509412F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9C1C3EDC-565A-4314-8818-6EE0207F72D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5101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F6FE0-7221-4FA5-8D8D-BD91BF8B103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18585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A3F74CEB-5827-495F-9F33-766B9A8D7BDB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14D30F9-6E23-4960-B102-8711F23B960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30412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8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6" name="Right Triangle 11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solidFill>
                <a:prstClr val="white"/>
              </a:solidFill>
              <a:latin typeface="Constantia"/>
              <a:ea typeface="+mn-ea"/>
            </a:endParaRP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solidFill>
                <a:prstClr val="white"/>
              </a:solidFill>
              <a:latin typeface="Constantia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ja-JP" altLang="en-US" noProof="0" smtClean="0"/>
              <a:t>アイコンをクリックして図を追加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7BD6DC65-16CC-44C2-BFC7-2B2333850E65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 smtClean="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AAE98BE-B4AF-42BD-923F-F6FF503E3AB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32009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45269F94-0392-4261-8B65-6C9C3A80D761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388EFEF-506F-4EE9-9136-17021AFD8A0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29510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0B41A2FC-3A73-4CD4-857B-8C08BF31DB53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AEB849B-7BA8-4F1A-933F-DF3CF852B76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932495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AE316-E32E-4BB6-AEF2-8EA1B70BAEE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349107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EBD81-5D51-4798-8626-FFE614B5184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49496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70985-9A4A-4ABE-98EC-37AF5D3FA5C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75323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44769-64B1-458F-9A03-4EC5B269B2B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21320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666C5-69FB-49D0-B61A-28193D17497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0860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70275-9F97-4B9B-8E13-7FAD0564EA4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3605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28D70-DA3A-4B8E-A2BF-2FF4A9582CC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156071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B7A1F-9262-4ACB-ACE9-07213A0B43B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48744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1AA07-B4A6-4603-A94A-133CA9EA979E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16B88-A8EB-446F-9D73-9FC37401AFC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8273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dirty="0"/>
              <a:t>図を追加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BB7F3C-4FD8-439A-8B33-F8C77B90E62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337187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4690F-F31E-4E4D-9322-EE08735B2EA8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9843-639B-4334-94D7-F91D2381702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14557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35FC8-E8A8-4BAA-9ABC-6C528FF9BCD0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D9622-7B3A-4EB7-8E1E-5FE5D7AE299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88594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タイトルと 4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sz="quarter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4038600" cy="198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038600" cy="198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3"/>
          </p:nvPr>
        </p:nvSpPr>
        <p:spPr>
          <a:xfrm>
            <a:off x="457200" y="4038600"/>
            <a:ext cx="4038600" cy="198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8200" y="4038600"/>
            <a:ext cx="4038600" cy="198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ADB87-3112-4E1A-A744-D8BA1DD7C48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3782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B7E71-345D-488B-BDF7-04F9D9CB931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7133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226BF-DB9A-4C4C-9FAF-48F688970B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742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35CF3-F5C7-42F6-A3D7-EC0B05642CC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1454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90B89-9493-4CF7-9463-92161B71D7C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206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4AC35-3B8C-4737-AE91-667DCC457A6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478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AE1A7-FEA9-4BD8-BB36-AF4B8E83785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1644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CE8216-8951-4FEB-A8C3-A02772EF2E0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4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  <p:sldLayoutId id="214748413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solidFill>
                <a:prstClr val="white"/>
              </a:solidFill>
              <a:latin typeface="Constantia"/>
              <a:ea typeface="+mn-e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solidFill>
                <a:prstClr val="white"/>
              </a:solidFill>
              <a:latin typeface="Constantia"/>
              <a:ea typeface="+mn-ea"/>
            </a:endParaRPr>
          </a:p>
        </p:txBody>
      </p:sp>
      <p:sp>
        <p:nvSpPr>
          <p:cNvPr id="2052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マスター タイトルの書式設定</a:t>
            </a:r>
            <a:endParaRPr lang="en-US" altLang="ja-JP" smtClean="0"/>
          </a:p>
        </p:txBody>
      </p:sp>
      <p:sp>
        <p:nvSpPr>
          <p:cNvPr id="205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altLang="ja-JP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rgbClr val="C6E7FC">
                    <a:shade val="90000"/>
                  </a:srgbClr>
                </a:solidFill>
                <a:latin typeface="Constantia"/>
                <a:ea typeface="HGP明朝E"/>
              </a:defRPr>
            </a:lvl1pPr>
          </a:lstStyle>
          <a:p>
            <a:pPr>
              <a:defRPr/>
            </a:pPr>
            <a:fld id="{D9DDE5B7-6AEA-4DED-A643-6B18F51BA610}" type="datetime1">
              <a:rPr lang="ja-JP" altLang="en-US"/>
              <a:pPr>
                <a:defRPr/>
              </a:pPr>
              <a:t>2016/11/4</a:t>
            </a:fld>
            <a:endParaRPr lang="ja-JP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rgbClr val="C6E7FC">
                    <a:shade val="90000"/>
                  </a:srgbClr>
                </a:solidFill>
                <a:latin typeface="Constantia"/>
                <a:ea typeface="HGP明朝E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BDDCF1"/>
                </a:solidFill>
                <a:latin typeface="Constantia" panose="02030602050306030303" pitchFamily="18" charset="0"/>
                <a:ea typeface="HGP明朝E" pitchFamily="18" charset="-128"/>
              </a:defRPr>
            </a:lvl1pPr>
          </a:lstStyle>
          <a:p>
            <a:pPr>
              <a:defRPr/>
            </a:pPr>
            <a:fld id="{4D6D43F1-3FD8-458E-8762-DC827A267A0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  <p:grpSp>
        <p:nvGrpSpPr>
          <p:cNvPr id="2057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>
                <a:solidFill>
                  <a:prstClr val="white"/>
                </a:solidFill>
                <a:latin typeface="Constantia"/>
                <a:ea typeface="+mn-ea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>
                <a:solidFill>
                  <a:prstClr val="white"/>
                </a:solidFill>
                <a:latin typeface="Constantia"/>
                <a:ea typeface="+mn-ea"/>
              </a:endParaRPr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Calibri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Calibri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Calibri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Calibri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Calibri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Calibri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Calibri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5BD078"/>
        </a:buClr>
        <a:buSzPct val="95000"/>
        <a:buFont typeface="Wingdings 2" panose="05020102010507070707" pitchFamily="18" charset="2"/>
        <a:buChar char="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5BD078"/>
        </a:buClr>
        <a:buSzPct val="65000"/>
        <a:buFont typeface="Wingdings 2" panose="05020102010507070707" pitchFamily="18" charset="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A5D028"/>
        </a:buClr>
        <a:buSzPct val="65000"/>
        <a:buFont typeface="Wingdings 2" panose="05020102010507070707" pitchFamily="18" charset="2"/>
        <a:buChar char="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マスター タイトルの書式設定</a:t>
            </a:r>
            <a:endParaRPr lang="en-US" smtClean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6065EEBD-6373-479C-A604-F56688918ED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56" r:id="rId8"/>
    <p:sldLayoutId id="2147484143" r:id="rId9"/>
    <p:sldLayoutId id="2147484157" r:id="rId10"/>
    <p:sldLayoutId id="2147484158" r:id="rId11"/>
    <p:sldLayoutId id="2147484159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游ゴシック Light" panose="020B0300000000000000" pitchFamily="34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游ゴシック Light" panose="020B0300000000000000" pitchFamily="34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游ゴシック Light" panose="020B0300000000000000" pitchFamily="34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游ゴシック Light" panose="020B0300000000000000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游ゴシック Light" panose="020B0300000000000000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游ゴシック Light" panose="020B0300000000000000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游ゴシック Light" panose="020B0300000000000000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游ゴシック Light" panose="020B0300000000000000" pitchFamily="34" charset="-128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>
            <a:spLocks noChangeArrowheads="1"/>
          </p:cNvSpPr>
          <p:nvPr/>
        </p:nvSpPr>
        <p:spPr bwMode="auto">
          <a:xfrm>
            <a:off x="428625" y="214313"/>
            <a:ext cx="7429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4000"/>
              <a:t/>
            </a:r>
            <a:br>
              <a:rPr lang="ja-JP" altLang="en-US" sz="4000"/>
            </a:br>
            <a:endParaRPr lang="ja-JP" altLang="en-US">
              <a:solidFill>
                <a:srgbClr val="FFC0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66688" y="1655763"/>
            <a:ext cx="8977312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>
              <a:defRPr/>
            </a:pPr>
            <a:r>
              <a:rPr lang="en-US" altLang="ja-JP" sz="32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National Institute of Technology, </a:t>
            </a:r>
            <a:r>
              <a:rPr lang="en-US" altLang="ja-JP" sz="320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Yuge</a:t>
            </a:r>
            <a:r>
              <a:rPr lang="en-US" altLang="ja-JP" sz="32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 College</a:t>
            </a:r>
          </a:p>
          <a:p>
            <a:pPr eaLnBrk="1" hangingPunct="1">
              <a:defRPr/>
            </a:pPr>
            <a:r>
              <a:rPr lang="en-US" altLang="ja-JP" sz="28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NIT, </a:t>
            </a:r>
            <a:r>
              <a:rPr lang="en-US" altLang="ja-JP" sz="280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Yuge</a:t>
            </a:r>
            <a:r>
              <a:rPr lang="en-US" altLang="ja-JP" sz="28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 College  </a:t>
            </a:r>
            <a:r>
              <a:rPr lang="ja-JP" altLang="en-US" sz="24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　　　　　　　　　　 　  </a:t>
            </a:r>
            <a:r>
              <a:rPr lang="en-US" altLang="ja-JP" sz="24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established in 1901</a:t>
            </a:r>
          </a:p>
          <a:p>
            <a:pPr eaLnBrk="1" hangingPunct="1">
              <a:defRPr/>
            </a:pPr>
            <a:r>
              <a:rPr lang="ja-JP" altLang="en-US" sz="24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独立行政法人国立高等専門学校機構</a:t>
            </a:r>
            <a:endParaRPr lang="en-US" altLang="ja-JP" sz="2400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j-ea"/>
              <a:cs typeface="+mj-cs"/>
            </a:endParaRPr>
          </a:p>
          <a:p>
            <a:pPr eaLnBrk="1" hangingPunct="1">
              <a:defRPr/>
            </a:pPr>
            <a:r>
              <a:rPr lang="ja-JP" altLang="en-US" sz="36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弓削商船高等専門学校</a:t>
            </a:r>
            <a:endParaRPr lang="en-US" altLang="ja-JP" sz="3600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j-ea"/>
              <a:cs typeface="+mj-cs"/>
            </a:endParaRPr>
          </a:p>
        </p:txBody>
      </p:sp>
      <p:pic>
        <p:nvPicPr>
          <p:cNvPr id="22532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261938"/>
            <a:ext cx="100806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2133600"/>
            <a:ext cx="8964612" cy="44640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ja-JP" sz="2800" dirty="0" smtClean="0">
                <a:latin typeface="Arial" charset="0"/>
              </a:rPr>
              <a:t>Main Course : 5 year consistent education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2400" dirty="0" smtClean="0">
                <a:latin typeface="Arial" charset="0"/>
              </a:rPr>
              <a:t>      High School (3 years) </a:t>
            </a:r>
            <a:r>
              <a:rPr lang="ja-JP" altLang="en-US" sz="2400" dirty="0" smtClean="0">
                <a:latin typeface="Arial" charset="0"/>
              </a:rPr>
              <a:t>＋</a:t>
            </a:r>
            <a:r>
              <a:rPr lang="en-US" altLang="ja-JP" sz="2400" dirty="0" smtClean="0">
                <a:latin typeface="Arial" charset="0"/>
              </a:rPr>
              <a:t>Junior College (2 years)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ja-JP" sz="2000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800" dirty="0" smtClean="0">
                <a:latin typeface="Arial" charset="0"/>
              </a:rPr>
              <a:t>Advanced Engineering Course : 2 years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2800" dirty="0" smtClean="0">
                <a:latin typeface="Arial" charset="0"/>
              </a:rPr>
              <a:t>     </a:t>
            </a:r>
            <a:r>
              <a:rPr lang="en-US" altLang="ja-JP" sz="2400" dirty="0" smtClean="0">
                <a:latin typeface="Arial" charset="0"/>
              </a:rPr>
              <a:t>Bachelor Course after graduating from Main Course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ja-JP" sz="2800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800" dirty="0" smtClean="0">
                <a:latin typeface="Arial" charset="0"/>
              </a:rPr>
              <a:t>Our College has 600 students in total.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ja-JP" sz="2800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800" dirty="0" smtClean="0">
                <a:latin typeface="Arial" charset="0"/>
              </a:rPr>
              <a:t>Our mission is to train Practical Maritime Engineers,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2800" dirty="0" smtClean="0">
                <a:latin typeface="Arial" charset="0"/>
              </a:rPr>
              <a:t>    Mechanical Engineers, and IT engineers.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ja-JP" sz="2000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2400" dirty="0" smtClean="0"/>
              <a:t>   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-180975" y="476250"/>
            <a:ext cx="9001125" cy="158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120000"/>
              <a:defRPr/>
            </a:pPr>
            <a:r>
              <a:rPr lang="en-US" altLang="ja-JP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   </a:t>
            </a:r>
            <a:r>
              <a:rPr lang="en-US" altLang="ja-JP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National Institute of Technology(NIT), </a:t>
            </a:r>
            <a:r>
              <a:rPr lang="en-US" altLang="ja-JP" sz="28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Yuge</a:t>
            </a:r>
            <a:r>
              <a:rPr lang="en-US" altLang="ja-JP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 College  </a:t>
            </a:r>
            <a:r>
              <a:rPr lang="en-US" altLang="ja-JP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Has Two Courses  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120000"/>
              <a:defRPr/>
            </a:pPr>
            <a:r>
              <a:rPr lang="en-US" altLang="ja-JP" sz="3200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50" charset="-128"/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  <p:bldP spid="317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9388" y="476250"/>
            <a:ext cx="8507412" cy="503238"/>
          </a:xfrm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buSzPct val="65000"/>
              <a:buFont typeface="Wingdings" pitchFamily="2" charset="2"/>
              <a:buChar char="n"/>
              <a:defRPr/>
            </a:pPr>
            <a:r>
              <a:rPr lang="en-US" altLang="ja-JP" sz="3000" smtClean="0">
                <a:solidFill>
                  <a:srgbClr val="99FF66"/>
                </a:solidFill>
                <a:latin typeface="Arial" charset="0"/>
              </a:rPr>
              <a:t>Maritime Technology Department</a:t>
            </a:r>
            <a:endParaRPr lang="en-US" altLang="ja-JP" sz="3000" smtClean="0">
              <a:solidFill>
                <a:srgbClr val="99FF66"/>
              </a:solidFill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79388" y="2420938"/>
            <a:ext cx="87852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ja-JP" sz="300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Electronic Mechanical Engineering Department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79388" y="4437063"/>
            <a:ext cx="896461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ja-JP" sz="300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Information Science and Technology Department 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755650" y="1196975"/>
            <a:ext cx="7993063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>
                <a:latin typeface="Arial" panose="020B0604020202020204" pitchFamily="34" charset="0"/>
              </a:rPr>
              <a:t>Training Maritime Engineers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>
                <a:latin typeface="Arial" panose="020B0604020202020204" pitchFamily="34" charset="0"/>
              </a:rPr>
              <a:t>          such as Sea Captains and Chief Engineers</a:t>
            </a:r>
            <a:r>
              <a:rPr lang="en-US" altLang="ja-JP" sz="2800" b="1">
                <a:solidFill>
                  <a:srgbClr val="FF9900"/>
                </a:solidFill>
                <a:latin typeface="Arial" panose="020B0604020202020204" pitchFamily="34" charset="0"/>
              </a:rPr>
              <a:t> </a:t>
            </a:r>
            <a:endParaRPr lang="en-US" altLang="ja-JP" sz="2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>
              <a:latin typeface="Arial" panose="020B0604020202020204" pitchFamily="34" charset="0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755650" y="2781300"/>
            <a:ext cx="81661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>
                <a:latin typeface="Arial" panose="020B0604020202020204" pitchFamily="34" charset="0"/>
              </a:rPr>
              <a:t>Training Frontier Electronic Mechanical Engineers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>
                <a:latin typeface="Arial" panose="020B0604020202020204" pitchFamily="34" charset="0"/>
              </a:rPr>
              <a:t>Mechatronics Integrating Mechanical Engineering and Electronics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/>
              <a:t>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755650" y="5084763"/>
            <a:ext cx="814387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>
                <a:latin typeface="Arial" panose="020B0604020202020204" pitchFamily="34" charset="0"/>
              </a:rPr>
              <a:t>Training Practical IT Engineers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>
                <a:latin typeface="Arial" panose="020B0604020202020204" pitchFamily="34" charset="0"/>
              </a:rPr>
              <a:t>Information Processing, Electronics and Applied Computer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/>
      <p:bldP spid="71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788" y="5229225"/>
            <a:ext cx="8424862" cy="2160588"/>
          </a:xfrm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ja-JP" sz="25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</a:rPr>
              <a:t>Ship Navigation Simulator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ja-JP" sz="2500" b="1" dirty="0" smtClean="0">
                <a:solidFill>
                  <a:srgbClr val="66FFFF"/>
                </a:solidFill>
                <a:latin typeface="Arial" charset="0"/>
              </a:rPr>
              <a:t>Training Ship “YUGEMARU” </a:t>
            </a:r>
            <a:r>
              <a:rPr lang="ja-JP" altLang="en-US" sz="2500" b="1" dirty="0" smtClean="0">
                <a:solidFill>
                  <a:srgbClr val="66FFFF"/>
                </a:solidFill>
                <a:latin typeface="Arial" charset="0"/>
              </a:rPr>
              <a:t>（</a:t>
            </a:r>
            <a:r>
              <a:rPr lang="en-US" altLang="ja-JP" sz="2500" b="1" dirty="0" smtClean="0">
                <a:solidFill>
                  <a:srgbClr val="66FFFF"/>
                </a:solidFill>
                <a:latin typeface="Arial" charset="0"/>
              </a:rPr>
              <a:t>240t</a:t>
            </a:r>
            <a:r>
              <a:rPr lang="ja-JP" altLang="en-US" sz="2500" b="1" dirty="0" smtClean="0">
                <a:solidFill>
                  <a:srgbClr val="66FFFF"/>
                </a:solidFill>
                <a:latin typeface="Arial" charset="0"/>
              </a:rPr>
              <a:t>）</a:t>
            </a:r>
            <a:endParaRPr lang="ja-JP" altLang="en-US" sz="2500" b="1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ja-JP" sz="2500" b="1" dirty="0" smtClean="0">
                <a:solidFill>
                  <a:schemeClr val="hlink"/>
                </a:solidFill>
                <a:latin typeface="Arial" charset="0"/>
              </a:rPr>
              <a:t>Training Rapid Boat “HAMAKAZE” (16t)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439738" y="260350"/>
            <a:ext cx="475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The Second Reason is…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420688" y="793750"/>
            <a:ext cx="79930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Our College has Special Facilities.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323850" y="1484313"/>
            <a:ext cx="8326438" cy="10906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・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Computer Education Center (Free Internet)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・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Library (more than 73,000 books)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・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Training Workshops (Welding Robots, YAG Laser Cutter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pitchFamily="50" charset="-128"/>
              </a:rPr>
              <a:t>…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3316" grpId="0"/>
      <p:bldP spid="13317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11188" y="333375"/>
            <a:ext cx="475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The Third Reason is…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187450" y="908050"/>
            <a:ext cx="7129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 Our College has Dormitory.</a:t>
            </a: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358775" y="3644900"/>
            <a:ext cx="87852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/>
              <a:t>About 400 students (70% of the students) live there.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358775" y="4221163"/>
            <a:ext cx="8785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200" b="1"/>
              <a:t>Teachers take care of students by staying overnight there.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>
              <a:latin typeface="Arial" panose="020B0604020202020204" pitchFamily="34" charset="0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58775" y="4797425"/>
            <a:ext cx="8785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200" b="1"/>
              <a:t>The first-year students : Twin/Triple/Quartet Room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>
              <a:latin typeface="Arial" panose="020B0604020202020204" pitchFamily="34" charset="0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323850" y="5373688"/>
            <a:ext cx="90011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200" b="1"/>
              <a:t>The senior students : Mainly Single Room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>
              <a:latin typeface="Arial" panose="020B0604020202020204" pitchFamily="34" charset="0"/>
            </a:endParaRPr>
          </a:p>
        </p:txBody>
      </p: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323850" y="5949950"/>
            <a:ext cx="900112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200" b="1"/>
              <a:t>Dormitory plays a role of education.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5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5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  <p:bldP spid="15366" grpId="0"/>
      <p:bldP spid="15367" grpId="0"/>
      <p:bldP spid="153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971550" y="1412875"/>
            <a:ext cx="734536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Students Can Get Good Employment.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827088" y="620713"/>
            <a:ext cx="4752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The Fourth Reason is…</a:t>
            </a: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900113" y="2349500"/>
            <a:ext cx="7488237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N.Y.K. Nippon Yusen Kaisha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M.O.L. Shosen Mitsui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Nittsu  Nippon Express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Panasonic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Mitsubishi  Electronics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OLYMPUS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Mazda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JR West Japan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Osaka Gas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Iyo Bank    etc…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4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4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4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4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773238"/>
            <a:ext cx="8001000" cy="46085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eaLnBrk="1" hangingPunct="1">
              <a:buFontTx/>
              <a:buNone/>
              <a:defRPr/>
            </a:pPr>
            <a:r>
              <a:rPr lang="en-US" altLang="ja-JP" sz="2400" b="1" dirty="0" smtClean="0">
                <a:effectLst/>
                <a:latin typeface="Arial" pitchFamily="34" charset="0"/>
              </a:rPr>
              <a:t>  </a:t>
            </a:r>
            <a:r>
              <a:rPr lang="en-US" altLang="ja-JP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Tokyo University of Marine Science and Technology</a:t>
            </a:r>
          </a:p>
          <a:p>
            <a:pPr eaLnBrk="1" hangingPunct="1">
              <a:buFontTx/>
              <a:buNone/>
              <a:defRPr/>
            </a:pP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Osaka University</a:t>
            </a:r>
          </a:p>
          <a:p>
            <a:pPr eaLnBrk="1" hangingPunct="1">
              <a:buFontTx/>
              <a:buNone/>
              <a:defRPr/>
            </a:pP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Tokyo Institute of Technology</a:t>
            </a:r>
          </a:p>
          <a:p>
            <a:pPr eaLnBrk="1" hangingPunct="1">
              <a:buFontTx/>
              <a:buNone/>
              <a:defRPr/>
            </a:pP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Tsukuba University</a:t>
            </a:r>
          </a:p>
          <a:p>
            <a:pPr eaLnBrk="1" hangingPunct="1">
              <a:buFontTx/>
              <a:buNone/>
              <a:defRPr/>
            </a:pP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Chiba University</a:t>
            </a:r>
          </a:p>
          <a:p>
            <a:pPr eaLnBrk="1" hangingPunct="1">
              <a:buFontTx/>
              <a:buNone/>
              <a:defRPr/>
            </a:pP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Ehime University</a:t>
            </a:r>
          </a:p>
          <a:p>
            <a:pPr eaLnBrk="1" hangingPunct="1">
              <a:buFontTx/>
              <a:buNone/>
              <a:defRPr/>
            </a:pP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Kobe University</a:t>
            </a:r>
          </a:p>
          <a:p>
            <a:pPr eaLnBrk="1" hangingPunct="1">
              <a:buFontTx/>
              <a:buNone/>
              <a:defRPr/>
            </a:pP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Hiroshima University</a:t>
            </a:r>
          </a:p>
          <a:p>
            <a:pPr eaLnBrk="1" hangingPunct="1">
              <a:buFontTx/>
              <a:buNone/>
              <a:defRPr/>
            </a:pP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Toyohashi University of Technology</a:t>
            </a:r>
          </a:p>
          <a:p>
            <a:pPr eaLnBrk="1" hangingPunct="1">
              <a:buFontTx/>
              <a:buNone/>
              <a:defRPr/>
            </a:pP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Nagaoka University of Technology</a:t>
            </a:r>
          </a:p>
          <a:p>
            <a:pPr eaLnBrk="1" hangingPunct="1">
              <a:buFontTx/>
              <a:buNone/>
              <a:defRPr/>
            </a:pP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Kyushu University of Technology 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39750" y="404813"/>
            <a:ext cx="4752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itchFamily="34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itchFamily="34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The Fifth Reason is…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684213" y="1125538"/>
            <a:ext cx="8208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itchFamily="34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itchFamily="34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Students Can Transfer to National Universities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  <p:bldP spid="194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2500313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ja-JP" sz="2000" smtClean="0">
                <a:effectLst/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928688" y="571500"/>
            <a:ext cx="475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The Sixth Reason is…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071563" y="1285875"/>
            <a:ext cx="655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Our College is International.</a:t>
            </a:r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785813" y="3386138"/>
            <a:ext cx="6408737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10 students from abroad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  Mongolia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  Malaysia (5 students)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  Indonesia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  Laos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  Thailand (2 students)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1143000" y="3643313"/>
            <a:ext cx="7488238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23850" y="2000250"/>
            <a:ext cx="8683625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rgbClr val="FFC000"/>
                </a:solidFill>
                <a:latin typeface="Arial" panose="020B0604020202020204" pitchFamily="34" charset="0"/>
              </a:rPr>
              <a:t>Academic Exchange Agreement with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rgbClr val="FFC000"/>
                </a:solidFill>
                <a:latin typeface="Arial" panose="020B0604020202020204" pitchFamily="34" charset="0"/>
              </a:rPr>
              <a:t>Mongolian University of Science and Technology,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rgbClr val="FFC000"/>
                </a:solidFill>
                <a:latin typeface="Arial" panose="020B0604020202020204" pitchFamily="34" charset="0"/>
              </a:rPr>
              <a:t>Nakhon Phanom University, Thailand.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/>
      <p:bldP spid="25607" grpId="0"/>
      <p:bldP spid="25608" grpId="0"/>
      <p:bldP spid="25609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835150" y="279400"/>
            <a:ext cx="5761038" cy="563563"/>
          </a:xfrm>
          <a:prstGeom prst="rect">
            <a:avLst/>
          </a:prstGeom>
        </p:spPr>
        <p:txBody>
          <a:bodyPr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1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altLang="ja-JP" sz="3200" dirty="0" smtClean="0">
                <a:solidFill>
                  <a:prstClr val="white"/>
                </a:solidFill>
              </a:rPr>
              <a:t>International Students by Countries </a:t>
            </a:r>
            <a:endParaRPr lang="ja-JP" altLang="en-US" sz="3200" dirty="0">
              <a:solidFill>
                <a:prstClr val="white"/>
              </a:solidFill>
            </a:endParaRPr>
          </a:p>
        </p:txBody>
      </p:sp>
      <p:sp>
        <p:nvSpPr>
          <p:cNvPr id="50179" name="日付プレースホルダー 8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5BD078"/>
              </a:buClr>
              <a:buSzPct val="95000"/>
              <a:buFont typeface="Wingdings 2" panose="05020102010507070707" pitchFamily="18" charset="2"/>
              <a:buChar char=""/>
              <a:defRPr kumimoji="1" sz="26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kumimoji="1" sz="24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kumimoji="1" sz="21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3pPr>
            <a:lvl4pPr marL="1600200" indent="-228600">
              <a:spcBef>
                <a:spcPct val="20000"/>
              </a:spcBef>
              <a:buClr>
                <a:srgbClr val="5BD07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4pPr>
            <a:lvl5pPr marL="2057400" indent="-228600">
              <a:spcBef>
                <a:spcPct val="20000"/>
              </a:spcBef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BF6A63-3148-46C1-AF13-0EED1F097D10}" type="datetime1">
              <a:rPr lang="ja-JP" altLang="en-US" sz="1200" smtClean="0">
                <a:solidFill>
                  <a:srgbClr val="BDDCF1"/>
                </a:solidFill>
                <a:latin typeface="Tahoma" panose="020B0604030504040204" pitchFamily="34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2016/11/4</a:t>
            </a:fld>
            <a:endParaRPr lang="ja-JP" altLang="en-US" sz="1200" dirty="0" smtClean="0">
              <a:solidFill>
                <a:srgbClr val="BDDCF1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80" name="スライド番号プレースホルダー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5BD078"/>
              </a:buClr>
              <a:buSzPct val="95000"/>
              <a:buFont typeface="Wingdings 2" panose="05020102010507070707" pitchFamily="18" charset="2"/>
              <a:buChar char=""/>
              <a:defRPr kumimoji="1" sz="26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kumimoji="1" sz="24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kumimoji="1" sz="21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3pPr>
            <a:lvl4pPr marL="1600200" indent="-228600">
              <a:spcBef>
                <a:spcPct val="20000"/>
              </a:spcBef>
              <a:buClr>
                <a:srgbClr val="5BD07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4pPr>
            <a:lvl5pPr marL="2057400" indent="-228600">
              <a:spcBef>
                <a:spcPct val="20000"/>
              </a:spcBef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itchFamily="18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31CC46-34C1-4750-9CC4-FBAB203303C6}" type="slidenum">
              <a:rPr lang="ja-JP" altLang="en-US" sz="1200">
                <a:solidFill>
                  <a:srgbClr val="BDDCF1"/>
                </a:solidFill>
                <a:latin typeface="Tahoma" panose="020B0604030504040204" pitchFamily="34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ja-JP" altLang="en-US" sz="1200">
              <a:solidFill>
                <a:srgbClr val="BDDCF1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373784"/>
              </p:ext>
            </p:extLst>
          </p:nvPr>
        </p:nvGraphicFramePr>
        <p:xfrm>
          <a:off x="899592" y="1052736"/>
          <a:ext cx="7632848" cy="511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 lIns="92075" tIns="46038" rIns="92075" bIns="46038" anchorCtr="1"/>
          <a:lstStyle/>
          <a:p>
            <a:pPr algn="ctr" eaLnBrk="1" hangingPunct="1">
              <a:defRPr/>
            </a:pPr>
            <a:r>
              <a:rPr lang="en-US" altLang="ja-JP" smtClean="0">
                <a:latin typeface="Arial" charset="0"/>
              </a:rPr>
              <a:t>Club Activities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179388" y="1289050"/>
            <a:ext cx="462915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>
                <a:latin typeface="Arial" panose="020B0604020202020204" pitchFamily="34" charset="0"/>
              </a:rPr>
              <a:t>17 Sports Clubs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>
                <a:latin typeface="Arial" panose="020B0604020202020204" pitchFamily="34" charset="0"/>
              </a:rPr>
              <a:t>14 Cultural Clubs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>
                <a:latin typeface="Arial" panose="020B0604020202020204" pitchFamily="34" charset="0"/>
              </a:rPr>
              <a:t>  4 group activities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b="1">
                <a:latin typeface="Arial" panose="020B0604020202020204" pitchFamily="34" charset="0"/>
              </a:rPr>
              <a:t>                                    </a:t>
            </a:r>
            <a:r>
              <a:rPr lang="en-US" altLang="ja-JP" sz="2400" b="1">
                <a:latin typeface="Arial" panose="020B0604020202020204" pitchFamily="34" charset="0"/>
              </a:rPr>
              <a:t>Cutter Club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>
                <a:latin typeface="Arial" panose="020B0604020202020204" pitchFamily="34" charset="0"/>
              </a:rPr>
              <a:t>                  Yacht Racing Club</a:t>
            </a:r>
          </a:p>
        </p:txBody>
      </p:sp>
      <p:pic>
        <p:nvPicPr>
          <p:cNvPr id="52228" name="Picture 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412875"/>
            <a:ext cx="3541712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202113"/>
            <a:ext cx="3554412" cy="26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2133600"/>
            <a:ext cx="8424862" cy="30956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b"/>
          <a:lstStyle/>
          <a:p>
            <a:pPr algn="ctr"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en-US" altLang="ja-JP" dirty="0" smtClean="0">
                <a:solidFill>
                  <a:srgbClr val="FFCC66"/>
                </a:solidFill>
                <a:effectLst/>
                <a:latin typeface="Arial" pitchFamily="34" charset="0"/>
              </a:rPr>
              <a:t>Thank you very much for your kind attention!</a:t>
            </a:r>
          </a:p>
          <a:p>
            <a:pPr algn="ctr"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en-US" altLang="ja-JP" dirty="0" smtClean="0">
                <a:solidFill>
                  <a:srgbClr val="FFCC66"/>
                </a:solidFill>
                <a:effectLst/>
                <a:latin typeface="Arial" pitchFamily="34" charset="0"/>
              </a:rPr>
              <a:t>We hope you enjoy your stay here at </a:t>
            </a:r>
            <a:r>
              <a:rPr lang="en-US" altLang="ja-JP" dirty="0" err="1" smtClean="0">
                <a:solidFill>
                  <a:srgbClr val="FFCC66"/>
                </a:solidFill>
                <a:effectLst/>
                <a:latin typeface="Arial" pitchFamily="34" charset="0"/>
              </a:rPr>
              <a:t>Yuge</a:t>
            </a:r>
            <a:r>
              <a:rPr lang="en-US" altLang="ja-JP" dirty="0">
                <a:solidFill>
                  <a:srgbClr val="FFCC66"/>
                </a:solidFill>
                <a:effectLst/>
                <a:latin typeface="Arial" pitchFamily="34" charset="0"/>
              </a:rPr>
              <a:t>!</a:t>
            </a:r>
            <a:endParaRPr lang="en-US" altLang="ja-JP" dirty="0" smtClean="0">
              <a:solidFill>
                <a:srgbClr val="FFCC66"/>
              </a:solidFill>
              <a:effectLst/>
              <a:latin typeface="Arial" pitchFamily="34" charset="0"/>
            </a:endParaRPr>
          </a:p>
          <a:p>
            <a:pPr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ja-JP" altLang="en-US" dirty="0" smtClean="0">
                <a:solidFill>
                  <a:srgbClr val="FFCC66"/>
                </a:solidFill>
                <a:effectLst/>
                <a:latin typeface="Arial" pitchFamily="34" charset="0"/>
              </a:rPr>
              <a:t>　</a:t>
            </a:r>
            <a:endParaRPr lang="en-US" altLang="ja-JP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  <a:p>
            <a:pPr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en-US" altLang="ja-JP" dirty="0" smtClean="0">
              <a:solidFill>
                <a:srgbClr val="FFCC66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chiba-u.ac.jp/common/images/pages/news/test_chibau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766763"/>
            <a:ext cx="4176713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タイトル 1"/>
          <p:cNvSpPr>
            <a:spLocks noGrp="1"/>
          </p:cNvSpPr>
          <p:nvPr>
            <p:ph type="title"/>
          </p:nvPr>
        </p:nvSpPr>
        <p:spPr>
          <a:xfrm>
            <a:off x="273050" y="244475"/>
            <a:ext cx="7886700" cy="1325563"/>
          </a:xfrm>
        </p:spPr>
        <p:txBody>
          <a:bodyPr/>
          <a:lstStyle/>
          <a:p>
            <a:r>
              <a:rPr lang="ja-JP" altLang="en-US" b="1" smtClean="0">
                <a:solidFill>
                  <a:srgbClr val="00B0F0"/>
                </a:solidFill>
                <a:latin typeface="游ゴシック Light" panose="020B0300000000000000" pitchFamily="34" charset="-128"/>
              </a:rPr>
              <a:t>Self introduction</a:t>
            </a:r>
          </a:p>
        </p:txBody>
      </p:sp>
      <p:sp>
        <p:nvSpPr>
          <p:cNvPr id="24580" name="コンテンツ プレースホルダー 5"/>
          <p:cNvSpPr>
            <a:spLocks noGrp="1"/>
          </p:cNvSpPr>
          <p:nvPr>
            <p:ph idx="1"/>
          </p:nvPr>
        </p:nvSpPr>
        <p:spPr>
          <a:xfrm>
            <a:off x="274638" y="1268413"/>
            <a:ext cx="7886700" cy="4351337"/>
          </a:xfrm>
        </p:spPr>
        <p:txBody>
          <a:bodyPr/>
          <a:lstStyle/>
          <a:p>
            <a:r>
              <a:rPr lang="ja-JP" altLang="en-US" smtClean="0">
                <a:solidFill>
                  <a:srgbClr val="00B0F0"/>
                </a:solidFill>
                <a:latin typeface="游ゴシック" panose="020B0400000000000000" pitchFamily="34" charset="-128"/>
              </a:rPr>
              <a:t>Name: </a:t>
            </a:r>
            <a:r>
              <a:rPr lang="en-US" altLang="ja-JP" smtClean="0">
                <a:solidFill>
                  <a:srgbClr val="00B0F0"/>
                </a:solidFill>
                <a:latin typeface="游ゴシック" panose="020B0400000000000000" pitchFamily="34" charset="-128"/>
              </a:rPr>
              <a:t>Calvin Janitra Halim</a:t>
            </a:r>
            <a:endParaRPr lang="ja-JP" altLang="en-US" smtClean="0">
              <a:solidFill>
                <a:srgbClr val="00B0F0"/>
              </a:solidFill>
              <a:latin typeface="游ゴシック" panose="020B0400000000000000" pitchFamily="34" charset="-128"/>
            </a:endParaRPr>
          </a:p>
          <a:p>
            <a:r>
              <a:rPr lang="en-US" altLang="ja-JP" smtClean="0">
                <a:solidFill>
                  <a:srgbClr val="00B0F0"/>
                </a:solidFill>
                <a:latin typeface="游ゴシック" panose="020B0400000000000000" pitchFamily="34" charset="-128"/>
              </a:rPr>
              <a:t>Hometown: Medan, Indonesia</a:t>
            </a:r>
          </a:p>
          <a:p>
            <a:r>
              <a:rPr lang="en-US" altLang="ja-JP" smtClean="0">
                <a:solidFill>
                  <a:srgbClr val="00B0F0"/>
                </a:solidFill>
                <a:latin typeface="游ゴシック" panose="020B0400000000000000" pitchFamily="34" charset="-128"/>
              </a:rPr>
              <a:t>Transferring to: Chiba University</a:t>
            </a:r>
          </a:p>
          <a:p>
            <a:r>
              <a:rPr lang="en-US" altLang="ja-JP" smtClean="0">
                <a:solidFill>
                  <a:srgbClr val="00B0F0"/>
                </a:solidFill>
                <a:latin typeface="游ゴシック" panose="020B0400000000000000" pitchFamily="34" charset="-128"/>
              </a:rPr>
              <a:t>Club activity: Micom Club 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259651"/>
            <a:ext cx="5076056" cy="3384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図 7" descr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900113"/>
            <a:ext cx="3149600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タイトル 1"/>
          <p:cNvSpPr>
            <a:spLocks noGrp="1"/>
          </p:cNvSpPr>
          <p:nvPr>
            <p:ph type="title"/>
          </p:nvPr>
        </p:nvSpPr>
        <p:spPr>
          <a:xfrm>
            <a:off x="273050" y="244475"/>
            <a:ext cx="7886700" cy="1325563"/>
          </a:xfrm>
        </p:spPr>
        <p:txBody>
          <a:bodyPr/>
          <a:lstStyle/>
          <a:p>
            <a:r>
              <a:rPr lang="ja-JP" altLang="en-US" b="1" smtClean="0">
                <a:solidFill>
                  <a:srgbClr val="00B0F0"/>
                </a:solidFill>
                <a:latin typeface="游ゴシック Light" panose="020B0300000000000000" pitchFamily="34" charset="-128"/>
              </a:rPr>
              <a:t>Self introduction</a:t>
            </a:r>
          </a:p>
        </p:txBody>
      </p:sp>
      <p:sp>
        <p:nvSpPr>
          <p:cNvPr id="26628" name="コンテンツ プレースホルダー 5"/>
          <p:cNvSpPr>
            <a:spLocks noGrp="1"/>
          </p:cNvSpPr>
          <p:nvPr>
            <p:ph idx="1"/>
          </p:nvPr>
        </p:nvSpPr>
        <p:spPr>
          <a:xfrm>
            <a:off x="274638" y="1268413"/>
            <a:ext cx="7886700" cy="4351337"/>
          </a:xfrm>
        </p:spPr>
        <p:txBody>
          <a:bodyPr/>
          <a:lstStyle/>
          <a:p>
            <a:r>
              <a:rPr lang="ja-JP" altLang="en-US" smtClean="0">
                <a:solidFill>
                  <a:srgbClr val="00B0F0"/>
                </a:solidFill>
                <a:latin typeface="游ゴシック" panose="020B0400000000000000" pitchFamily="34" charset="-128"/>
              </a:rPr>
              <a:t>Name: </a:t>
            </a:r>
            <a:r>
              <a:rPr lang="en-US" altLang="ja-JP" smtClean="0">
                <a:solidFill>
                  <a:srgbClr val="00B0F0"/>
                </a:solidFill>
                <a:latin typeface="游ゴシック" panose="020B0400000000000000" pitchFamily="34" charset="-128"/>
              </a:rPr>
              <a:t>Hayate Nakayama</a:t>
            </a:r>
            <a:endParaRPr lang="ja-JP" altLang="en-US" smtClean="0">
              <a:solidFill>
                <a:srgbClr val="00B0F0"/>
              </a:solidFill>
              <a:latin typeface="游ゴシック" panose="020B0400000000000000" pitchFamily="34" charset="-128"/>
            </a:endParaRPr>
          </a:p>
          <a:p>
            <a:r>
              <a:rPr lang="en-US" altLang="ja-JP" smtClean="0">
                <a:solidFill>
                  <a:srgbClr val="00B0F0"/>
                </a:solidFill>
                <a:latin typeface="游ゴシック" panose="020B0400000000000000" pitchFamily="34" charset="-128"/>
              </a:rPr>
              <a:t>Hometown: Innoshima, Japan</a:t>
            </a:r>
          </a:p>
          <a:p>
            <a:r>
              <a:rPr lang="en-US" altLang="ja-JP" smtClean="0">
                <a:solidFill>
                  <a:srgbClr val="00B0F0"/>
                </a:solidFill>
                <a:latin typeface="游ゴシック" panose="020B0400000000000000" pitchFamily="34" charset="-128"/>
              </a:rPr>
              <a:t>Transferring to: Ehime University</a:t>
            </a:r>
          </a:p>
          <a:p>
            <a:r>
              <a:rPr lang="en-US" altLang="ja-JP" smtClean="0">
                <a:solidFill>
                  <a:srgbClr val="00B0F0"/>
                </a:solidFill>
                <a:latin typeface="游ゴシック" panose="020B0400000000000000" pitchFamily="34" charset="-128"/>
              </a:rPr>
              <a:t>Club activity: Cutter Boat </a:t>
            </a:r>
          </a:p>
        </p:txBody>
      </p:sp>
      <p:pic>
        <p:nvPicPr>
          <p:cNvPr id="26629" name="図 6" descr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432175"/>
            <a:ext cx="4608512" cy="306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857875" y="3000375"/>
            <a:ext cx="1571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Tokyo</a:t>
            </a:r>
          </a:p>
        </p:txBody>
      </p:sp>
      <p:sp>
        <p:nvSpPr>
          <p:cNvPr id="7" name="左矢印 6"/>
          <p:cNvSpPr>
            <a:spLocks noChangeArrowheads="1"/>
          </p:cNvSpPr>
          <p:nvPr/>
        </p:nvSpPr>
        <p:spPr bwMode="auto">
          <a:xfrm>
            <a:off x="4857750" y="3071813"/>
            <a:ext cx="977900" cy="484187"/>
          </a:xfrm>
          <a:prstGeom prst="leftArrow">
            <a:avLst>
              <a:gd name="adj1" fmla="val 50000"/>
              <a:gd name="adj2" fmla="val 50024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57188" y="928688"/>
            <a:ext cx="73834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NIT, Yuge College is in the Yuge Island, Ehime Prefecture, Shikoku. </a:t>
            </a:r>
          </a:p>
        </p:txBody>
      </p:sp>
      <p:sp>
        <p:nvSpPr>
          <p:cNvPr id="10" name="下矢印 9"/>
          <p:cNvSpPr>
            <a:spLocks noChangeArrowheads="1"/>
          </p:cNvSpPr>
          <p:nvPr/>
        </p:nvSpPr>
        <p:spPr bwMode="auto">
          <a:xfrm>
            <a:off x="3643313" y="2643188"/>
            <a:ext cx="484187" cy="977900"/>
          </a:xfrm>
          <a:prstGeom prst="downArrow">
            <a:avLst>
              <a:gd name="adj1" fmla="val 50000"/>
              <a:gd name="adj2" fmla="val 50024"/>
            </a:avLst>
          </a:prstGeom>
          <a:solidFill>
            <a:srgbClr val="FF66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214688" y="2071688"/>
            <a:ext cx="1571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Osaka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3025" y="357188"/>
            <a:ext cx="9323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>
                <a:solidFill>
                  <a:schemeClr val="bg1"/>
                </a:solidFill>
                <a:latin typeface="Arial" panose="020B0604020202020204" pitchFamily="34" charset="0"/>
              </a:rPr>
              <a:t>Where is National Institute of Technology(NIT), Yuge College?</a:t>
            </a:r>
          </a:p>
        </p:txBody>
      </p:sp>
      <p:sp>
        <p:nvSpPr>
          <p:cNvPr id="13" name="上矢印 12"/>
          <p:cNvSpPr>
            <a:spLocks noChangeArrowheads="1"/>
          </p:cNvSpPr>
          <p:nvPr/>
        </p:nvSpPr>
        <p:spPr bwMode="auto">
          <a:xfrm>
            <a:off x="3128963" y="3863975"/>
            <a:ext cx="484187" cy="977900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3019425" y="4090988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 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ja-JP" sz="2400" b="1">
                <a:solidFill>
                  <a:schemeClr val="bg1"/>
                </a:solidFill>
                <a:latin typeface="Arial" panose="020B0604020202020204" pitchFamily="34" charset="0"/>
              </a:rPr>
              <a:t>Shikoku Region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73025" y="5310188"/>
            <a:ext cx="9612313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about 800km from Tokyo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 5 hours from Tokyo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 b="1">
                <a:solidFill>
                  <a:schemeClr val="bg1"/>
                </a:solidFill>
                <a:latin typeface="Arial" panose="020B0604020202020204" pitchFamily="34" charset="0"/>
              </a:rPr>
              <a:t>ー</a:t>
            </a:r>
            <a:r>
              <a:rPr lang="en-US" altLang="ja-JP" sz="2400" b="1">
                <a:solidFill>
                  <a:schemeClr val="bg1"/>
                </a:solidFill>
                <a:latin typeface="Arial" panose="020B0604020202020204" pitchFamily="34" charset="0"/>
              </a:rPr>
              <a:t>bullet train 3.5 h, highway bus 1.5h, rapid boat 10min.  </a:t>
            </a:r>
            <a:r>
              <a:rPr lang="ja-JP" altLang="en-US" sz="2800" b="1">
                <a:solidFill>
                  <a:schemeClr val="bg1"/>
                </a:solidFill>
                <a:latin typeface="Arial" panose="020B0604020202020204" pitchFamily="34" charset="0"/>
              </a:rPr>
              <a:t>　　　　　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795588" y="4938713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the Yuge Island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7" grpId="0" animBg="1"/>
      <p:bldP spid="8" grpId="0"/>
      <p:bldP spid="10" grpId="0" animBg="1"/>
      <p:bldP spid="11" grpId="0"/>
      <p:bldP spid="12" grpId="0"/>
      <p:bldP spid="13" grpId="0" animBg="1"/>
      <p:bldP spid="14" grpId="0"/>
      <p:bldP spid="14" grpId="1"/>
      <p:bldP spid="17" grpId="0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ChangeArrowheads="1"/>
          </p:cNvSpPr>
          <p:nvPr/>
        </p:nvSpPr>
        <p:spPr bwMode="auto">
          <a:xfrm>
            <a:off x="428625" y="4905375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28003" name="Picture 2" descr="http://0845.boo.jp/times/archives/e-route-m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435100"/>
            <a:ext cx="6500812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581025" y="5057775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8005" name="正方形/長方形 12"/>
          <p:cNvSpPr>
            <a:spLocks noChangeArrowheads="1"/>
          </p:cNvSpPr>
          <p:nvPr/>
        </p:nvSpPr>
        <p:spPr bwMode="auto">
          <a:xfrm>
            <a:off x="5072063" y="857250"/>
            <a:ext cx="2986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Shimanami Area</a:t>
            </a:r>
            <a:endParaRPr lang="ja-JP" altLang="en-US" sz="2800"/>
          </a:p>
        </p:txBody>
      </p:sp>
      <p:pic>
        <p:nvPicPr>
          <p:cNvPr id="128006" name="Picture 6" descr="http://www.pref.ehime.jp/050keizairoudou/040kankou/00003858030722/shimanami/shimanami/bridge/img/al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86313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7" name="上矢印 13"/>
          <p:cNvSpPr>
            <a:spLocks noChangeArrowheads="1"/>
          </p:cNvSpPr>
          <p:nvPr/>
        </p:nvSpPr>
        <p:spPr bwMode="auto">
          <a:xfrm>
            <a:off x="7429500" y="4286250"/>
            <a:ext cx="484188" cy="977900"/>
          </a:xfrm>
          <a:prstGeom prst="upArrow">
            <a:avLst>
              <a:gd name="adj1" fmla="val 50000"/>
              <a:gd name="adj2" fmla="val 50024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/>
          </a:p>
        </p:txBody>
      </p:sp>
      <p:sp>
        <p:nvSpPr>
          <p:cNvPr id="128008" name="Rectangle 5"/>
          <p:cNvSpPr>
            <a:spLocks noChangeArrowheads="1"/>
          </p:cNvSpPr>
          <p:nvPr/>
        </p:nvSpPr>
        <p:spPr bwMode="auto">
          <a:xfrm>
            <a:off x="6143625" y="5286375"/>
            <a:ext cx="3000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the Yuge Island</a:t>
            </a:r>
          </a:p>
        </p:txBody>
      </p:sp>
      <p:sp>
        <p:nvSpPr>
          <p:cNvPr id="128009" name="正方形/長方形 15"/>
          <p:cNvSpPr>
            <a:spLocks noChangeArrowheads="1"/>
          </p:cNvSpPr>
          <p:nvPr/>
        </p:nvSpPr>
        <p:spPr bwMode="auto">
          <a:xfrm>
            <a:off x="214313" y="3357563"/>
            <a:ext cx="2000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7 bridges</a:t>
            </a:r>
            <a:endParaRPr lang="ja-JP" altLang="en-US" sz="2800"/>
          </a:p>
        </p:txBody>
      </p:sp>
      <p:sp>
        <p:nvSpPr>
          <p:cNvPr id="128010" name="正方形/長方形 16"/>
          <p:cNvSpPr>
            <a:spLocks noChangeArrowheads="1"/>
          </p:cNvSpPr>
          <p:nvPr/>
        </p:nvSpPr>
        <p:spPr bwMode="auto">
          <a:xfrm>
            <a:off x="214313" y="4000500"/>
            <a:ext cx="2000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6 islands</a:t>
            </a:r>
            <a:endParaRPr lang="ja-JP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5" grpId="0"/>
      <p:bldP spid="128007" grpId="0" animBg="1"/>
      <p:bldP spid="128008" grpId="0"/>
      <p:bldP spid="128009" grpId="0"/>
      <p:bldP spid="1280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ChangeArrowheads="1"/>
          </p:cNvSpPr>
          <p:nvPr/>
        </p:nvSpPr>
        <p:spPr bwMode="auto">
          <a:xfrm>
            <a:off x="428625" y="4905375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6322" name="Picture 2" descr="http://img.4travel.jp/img/tcs/t/album/lrg/10/31/82/lrg_103182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3" y="0"/>
            <a:ext cx="4554537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 descr="http://bluelight-moonshine.blog.so-net.ne.jp/_images/blog/_461/bluelight-moonshine/IMG_928920so-b4b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3438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8" descr="http://img.4travel.jp/img/dm_area/title/SHIGUN-38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643438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0" name="Picture 10" descr="http://img01.naturum.ne.jp/usr/sumichin417/しまなみ海道0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500438"/>
            <a:ext cx="4643437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/>
          <p:cNvSpPr>
            <a:spLocks noChangeArrowheads="1"/>
          </p:cNvSpPr>
          <p:nvPr/>
        </p:nvSpPr>
        <p:spPr bwMode="auto">
          <a:xfrm>
            <a:off x="428625" y="4905375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7346" name="Picture 2" descr="http://www.rakuten.ne.jp/gold/kajuen/images/1225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71975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 descr="しまなみ海道・伯方の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0"/>
            <a:ext cx="48577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6" descr="尾道ラーメン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500438"/>
            <a:ext cx="4500562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8" descr="http://home.e-catv.ne.jp/ja5dlg/kakure/kassenzubyoubu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6413"/>
            <a:ext cx="4714875" cy="381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/>
          <p:cNvSpPr>
            <a:spLocks noChangeArrowheads="1"/>
          </p:cNvSpPr>
          <p:nvPr/>
        </p:nvSpPr>
        <p:spPr bwMode="auto">
          <a:xfrm>
            <a:off x="428625" y="4905375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88418" name="Picture 2" descr="Education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06375"/>
            <a:ext cx="50196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>
            <a:spLocks noChangeArrowheads="1"/>
          </p:cNvSpPr>
          <p:nvPr/>
        </p:nvSpPr>
        <p:spPr bwMode="auto">
          <a:xfrm>
            <a:off x="5580063" y="325438"/>
            <a:ext cx="341947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b="1">
                <a:solidFill>
                  <a:srgbClr val="003399"/>
                </a:solidFill>
                <a:latin typeface="ＭＳ Ｐゴシック" panose="020B0600070205080204" pitchFamily="34" charset="-128"/>
              </a:rPr>
              <a:t>KOSEN (Colleges of Technology)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KOSEN:  five-year engineering   education from 15 years old - were established in 1961, in response to a strong demand from the industrial sector to foster engineers who sustained the high Japanese economic growth at that time.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The first 12 national colleges were founded in 1962, and the number increased to 43 by 1965.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A two-year advanced course system was introduced in 1991.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In 2004, the Institute of National Colleges of Technology was inaugurated to manage 55 national KOSEN throughout Japan.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Approximately 300,000 students have graduated so far, contributing actively not only in the industrial world but also in the academic sector, as engineers, researchers, managers and so on.</a:t>
            </a:r>
          </a:p>
        </p:txBody>
      </p:sp>
      <p:sp>
        <p:nvSpPr>
          <p:cNvPr id="3" name="正方形/長方形 2"/>
          <p:cNvSpPr>
            <a:spLocks noChangeArrowheads="1"/>
          </p:cNvSpPr>
          <p:nvPr/>
        </p:nvSpPr>
        <p:spPr bwMode="auto">
          <a:xfrm>
            <a:off x="428625" y="4933950"/>
            <a:ext cx="81756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b="1">
                <a:solidFill>
                  <a:srgbClr val="003399"/>
                </a:solidFill>
                <a:latin typeface="ＭＳ Ｐゴシック" panose="020B0600070205080204" pitchFamily="34" charset="-128"/>
              </a:rPr>
              <a:t>Advanced Course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A two-year course where higher education in engineering is conducted.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Most graduates in the course receive bachelor’s degrees from the National Institution for Academic Degrees and University Evaluation (NIAD-UE).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We accept approximately 1,500 students every year and students number are approximately 3,000 in total.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Approximately 2/3 of the graduates obtain employment.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The ratio of job openings to job seekers is approximately 4:5 (2009.3).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Approximately 1/3 of them go to postgraduate schools.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8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9074150" cy="1628775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altLang="ja-JP" sz="3200" dirty="0" smtClean="0">
                <a:latin typeface="Arial" charset="0"/>
              </a:rPr>
              <a:t> </a:t>
            </a:r>
            <a:r>
              <a:rPr lang="en-US" altLang="ja-JP" sz="2800" dirty="0" smtClean="0">
                <a:latin typeface="Arial" charset="0"/>
              </a:rPr>
              <a:t>National Institute of Technology (NIT), </a:t>
            </a:r>
            <a:r>
              <a:rPr lang="en-US" altLang="ja-JP" sz="2800" dirty="0" err="1" smtClean="0">
                <a:latin typeface="Arial" charset="0"/>
              </a:rPr>
              <a:t>Yuge</a:t>
            </a:r>
            <a:r>
              <a:rPr lang="en-US" altLang="ja-JP" sz="2800" dirty="0" smtClean="0">
                <a:latin typeface="Arial" charset="0"/>
              </a:rPr>
              <a:t> College</a:t>
            </a:r>
            <a:br>
              <a:rPr lang="en-US" altLang="ja-JP" sz="2800" dirty="0" smtClean="0">
                <a:latin typeface="Arial" charset="0"/>
              </a:rPr>
            </a:br>
            <a:r>
              <a:rPr lang="en-US" altLang="ja-JP" sz="2800" dirty="0" smtClean="0">
                <a:latin typeface="Arial" charset="0"/>
              </a:rPr>
              <a:t>        is one of the greatest colleges in the world.</a:t>
            </a:r>
            <a:br>
              <a:rPr lang="en-US" altLang="ja-JP" sz="2800" dirty="0" smtClean="0">
                <a:latin typeface="Arial" charset="0"/>
              </a:rPr>
            </a:br>
            <a:r>
              <a:rPr lang="en-US" altLang="ja-JP" sz="2800" dirty="0" smtClean="0">
                <a:latin typeface="Arial" charset="0"/>
              </a:rPr>
              <a:t/>
            </a:r>
            <a:br>
              <a:rPr lang="en-US" altLang="ja-JP" sz="2800" dirty="0" smtClean="0">
                <a:latin typeface="Arial" charset="0"/>
              </a:rPr>
            </a:br>
            <a:r>
              <a:rPr lang="en-US" altLang="ja-JP" sz="3200" dirty="0" smtClean="0">
                <a:latin typeface="Arial" charset="0"/>
              </a:rPr>
              <a:t>   </a:t>
            </a:r>
            <a:endParaRPr lang="en-US" altLang="ja-JP" sz="3200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2565400"/>
            <a:ext cx="8964612" cy="2376488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altLang="ja-JP" sz="2400" dirty="0" smtClean="0">
                <a:latin typeface="Arial" charset="0"/>
              </a:rPr>
              <a:t>Our Campus is surrounded by the beautiful sea, and nature.</a:t>
            </a:r>
          </a:p>
          <a:p>
            <a:pPr eaLnBrk="1" hangingPunct="1">
              <a:defRPr/>
            </a:pPr>
            <a:r>
              <a:rPr lang="en-US" altLang="ja-JP" sz="2400" dirty="0" smtClean="0">
                <a:latin typeface="Arial" charset="0"/>
              </a:rPr>
              <a:t>Our Campus is in the </a:t>
            </a:r>
            <a:r>
              <a:rPr lang="en-US" altLang="ja-JP" sz="2400" dirty="0" err="1" smtClean="0">
                <a:latin typeface="Arial" charset="0"/>
              </a:rPr>
              <a:t>Yuge</a:t>
            </a:r>
            <a:r>
              <a:rPr lang="en-US" altLang="ja-JP" sz="2400" dirty="0" smtClean="0">
                <a:latin typeface="Arial" charset="0"/>
              </a:rPr>
              <a:t> Island, an Isolated Island.  </a:t>
            </a:r>
          </a:p>
          <a:p>
            <a:pPr eaLnBrk="1" hangingPunct="1">
              <a:defRPr/>
            </a:pPr>
            <a:r>
              <a:rPr lang="en-US" altLang="ja-JP" sz="2800" dirty="0" smtClean="0"/>
              <a:t>Our Campus is in the National Park.</a:t>
            </a:r>
          </a:p>
          <a:p>
            <a:pPr eaLnBrk="1" hangingPunct="1">
              <a:defRPr/>
            </a:pPr>
            <a:r>
              <a:rPr lang="en-US" altLang="ja-JP" sz="2800" dirty="0" smtClean="0"/>
              <a:t>Our Campus is next to the beach!!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23850" y="1855788"/>
            <a:ext cx="47529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The First Reason is…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042988" y="1341438"/>
            <a:ext cx="4752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100" b="1">
                <a:latin typeface="ＭＳ Ｐゴシック" panose="020B0600070205080204" pitchFamily="34" charset="-128"/>
              </a:rPr>
              <a:t>                                  </a:t>
            </a:r>
            <a:r>
              <a:rPr lang="en-US" altLang="ja-JP" sz="4000" b="1">
                <a:latin typeface="Arial" panose="020B0604020202020204" pitchFamily="34" charset="0"/>
              </a:rPr>
              <a:t>Why?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 build="p"/>
      <p:bldP spid="11268" grpId="0"/>
      <p:bldP spid="11269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cean">
  <a:themeElements>
    <a:clrScheme name="Ocea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リゾート">
  <a:themeElements>
    <a:clrScheme name="ユーザー定義 3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052E65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リゾート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リゾート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</TotalTime>
  <Words>840</Words>
  <Application>Microsoft Office PowerPoint</Application>
  <PresentationFormat>画面に合わせる (4:3)</PresentationFormat>
  <Paragraphs>179</Paragraphs>
  <Slides>19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19</vt:i4>
      </vt:variant>
    </vt:vector>
  </HeadingPairs>
  <TitlesOfParts>
    <vt:vector size="35" baseType="lpstr">
      <vt:lpstr>HGP明朝E</vt:lpstr>
      <vt:lpstr>ＭＳ Ｐゴシック</vt:lpstr>
      <vt:lpstr>ＭＳ Ｐ明朝</vt:lpstr>
      <vt:lpstr>游ゴシック</vt:lpstr>
      <vt:lpstr>游ゴシック Light</vt:lpstr>
      <vt:lpstr>Arial</vt:lpstr>
      <vt:lpstr>Calibri</vt:lpstr>
      <vt:lpstr>Calibri Light</vt:lpstr>
      <vt:lpstr>Constantia</vt:lpstr>
      <vt:lpstr>Tahoma</vt:lpstr>
      <vt:lpstr>Times New Roman</vt:lpstr>
      <vt:lpstr>Wingdings</vt:lpstr>
      <vt:lpstr>Wingdings 2</vt:lpstr>
      <vt:lpstr>Ocean</vt:lpstr>
      <vt:lpstr>4_リゾート</vt:lpstr>
      <vt:lpstr>Office テーマ</vt:lpstr>
      <vt:lpstr>PowerPoint プレゼンテーション</vt:lpstr>
      <vt:lpstr>Self introduction</vt:lpstr>
      <vt:lpstr>Self introduction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 National Institute of Technology (NIT), Yuge College         is one of the greatest colleges in the world.   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Club Activities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弓削商船高等専門学校</dc:title>
  <dc:creator>Takimoto</dc:creator>
  <cp:lastModifiedBy>hayate</cp:lastModifiedBy>
  <cp:revision>92</cp:revision>
  <dcterms:created xsi:type="dcterms:W3CDTF">2004-10-25T04:14:19Z</dcterms:created>
  <dcterms:modified xsi:type="dcterms:W3CDTF">2016-11-04T04:16:10Z</dcterms:modified>
</cp:coreProperties>
</file>